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jebg+UQY4GtNUdGmPc70lk1VBf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72bcf7e2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b72bcf7e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0bcf9ee8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0bcf9ee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72bcf7e2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72bcf7e2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72bcf7e2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72bcf7e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0cdef901b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a0cdef901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fe872547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9fe872547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0cf16fc0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f0cf16fc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72bcf7e2d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72bcf7e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59262ae9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959262ae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72bcf7e2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b72bcf7e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0bcf9ee86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0bcf9ee8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0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32445A"/>
              </a:gs>
              <a:gs pos="30000">
                <a:srgbClr val="32445A"/>
              </a:gs>
              <a:gs pos="40000">
                <a:srgbClr val="486181"/>
              </a:gs>
              <a:gs pos="60000">
                <a:srgbClr val="32445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18;p10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B3A4D"/>
              </a:gs>
              <a:gs pos="50000">
                <a:srgbClr val="2B3A4D"/>
              </a:gs>
              <a:gs pos="100000">
                <a:srgbClr val="32445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19;p10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20;p10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1" name="Google Shape;21;p10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B94B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" name="Google Shape;23;p10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" name="Google Shape;24;p10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550862" y="503906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 rot="5400000">
            <a:off x="4107182" y="-1442457"/>
            <a:ext cx="3978963" cy="11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1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27" name="Google Shape;27;p11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" name="Google Shape;28;p11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" name="Google Shape;29;p11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" name="Google Shape;30;p11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B94B5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1" name="Google Shape;31;p1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12"/>
          <p:cNvGrpSpPr/>
          <p:nvPr/>
        </p:nvGrpSpPr>
        <p:grpSpPr>
          <a:xfrm>
            <a:off x="242406" y="748159"/>
            <a:ext cx="897877" cy="934082"/>
            <a:chOff x="5129684" y="1232940"/>
            <a:chExt cx="897877" cy="934082"/>
          </a:xfrm>
        </p:grpSpPr>
        <p:sp>
          <p:nvSpPr>
            <p:cNvPr id="38" name="Google Shape;38;p1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" name="Google Shape;39;p12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" name="Google Shape;40;p1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1" name="Google Shape;41;p12"/>
          <p:cNvSpPr txBox="1"/>
          <p:nvPr>
            <p:ph type="title"/>
          </p:nvPr>
        </p:nvSpPr>
        <p:spPr>
          <a:xfrm>
            <a:off x="563563" y="474345"/>
            <a:ext cx="1107757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566271" y="3629772"/>
            <a:ext cx="11074866" cy="2678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2"/>
          <p:cNvSpPr/>
          <p:nvPr/>
        </p:nvSpPr>
        <p:spPr>
          <a:xfrm rot="-2700000">
            <a:off x="11209132" y="4448189"/>
            <a:ext cx="999200" cy="1262947"/>
          </a:xfrm>
          <a:custGeom>
            <a:rect b="b" l="l" r="r" t="t"/>
            <a:pathLst>
              <a:path extrusionOk="0" h="1262947" w="999200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0">
                <a:srgbClr val="32445A"/>
              </a:gs>
              <a:gs pos="30000">
                <a:srgbClr val="32445A"/>
              </a:gs>
              <a:gs pos="40000">
                <a:srgbClr val="486181"/>
              </a:gs>
              <a:gs pos="60000">
                <a:srgbClr val="32445A"/>
              </a:gs>
              <a:gs pos="100000">
                <a:schemeClr val="dk2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12"/>
          <p:cNvSpPr/>
          <p:nvPr/>
        </p:nvSpPr>
        <p:spPr>
          <a:xfrm rot="2700000">
            <a:off x="11686937" y="4853516"/>
            <a:ext cx="540000" cy="978284"/>
          </a:xfrm>
          <a:custGeom>
            <a:rect b="b" l="l" r="r" t="t"/>
            <a:pathLst>
              <a:path extrusionOk="0" h="978284" w="540000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rgbClr val="324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0" name="Google Shape;50;p13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51" name="Google Shape;51;p13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486181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" name="Google Shape;52;p13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B3A4D"/>
                </a:gs>
                <a:gs pos="50000">
                  <a:srgbClr val="2B3A4D"/>
                </a:gs>
                <a:gs pos="100000">
                  <a:srgbClr val="32445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3" name="Google Shape;53;p13"/>
          <p:cNvSpPr txBox="1"/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50864" y="18812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550863" y="25772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3" type="body"/>
          </p:nvPr>
        </p:nvSpPr>
        <p:spPr>
          <a:xfrm>
            <a:off x="6212024" y="18812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4" type="body"/>
          </p:nvPr>
        </p:nvSpPr>
        <p:spPr>
          <a:xfrm>
            <a:off x="6212023" y="25772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359149" y="550799"/>
            <a:ext cx="8283313" cy="554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5"/>
          <p:cNvSpPr/>
          <p:nvPr/>
        </p:nvSpPr>
        <p:spPr>
          <a:xfrm flipH="1" rot="8100000">
            <a:off x="-410727" y="3958416"/>
            <a:ext cx="3536330" cy="1853969"/>
          </a:xfrm>
          <a:custGeom>
            <a:rect b="b" l="l" r="r" t="t"/>
            <a:pathLst>
              <a:path extrusionOk="0" h="1853969" w="3536330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>
            <a:gsLst>
              <a:gs pos="0">
                <a:srgbClr val="32445A"/>
              </a:gs>
              <a:gs pos="31000">
                <a:srgbClr val="32445A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" name="Google Shape;76;p15"/>
          <p:cNvSpPr/>
          <p:nvPr/>
        </p:nvSpPr>
        <p:spPr>
          <a:xfrm flipH="1" rot="8100000">
            <a:off x="-481151" y="3649708"/>
            <a:ext cx="3478701" cy="2164843"/>
          </a:xfrm>
          <a:custGeom>
            <a:rect b="b" l="l" r="r" t="t"/>
            <a:pathLst>
              <a:path extrusionOk="0" h="2164843" w="3478701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rgbClr val="7B94B5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" name="Google Shape;77;p15"/>
          <p:cNvSpPr/>
          <p:nvPr/>
        </p:nvSpPr>
        <p:spPr>
          <a:xfrm flipH="1" rot="2700000">
            <a:off x="1512277" y="2840042"/>
            <a:ext cx="214196" cy="933178"/>
          </a:xfrm>
          <a:prstGeom prst="ellipse">
            <a:avLst/>
          </a:prstGeom>
          <a:solidFill>
            <a:srgbClr val="324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509106" y="1383159"/>
            <a:ext cx="897877" cy="934082"/>
            <a:chOff x="5129684" y="1232940"/>
            <a:chExt cx="897877" cy="934082"/>
          </a:xfrm>
        </p:grpSpPr>
        <p:sp>
          <p:nvSpPr>
            <p:cNvPr id="80" name="Google Shape;80;p15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7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89" name="Google Shape;89;p17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486181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B3A4D"/>
                </a:gs>
                <a:gs pos="50000">
                  <a:srgbClr val="2B3A4D"/>
                </a:gs>
                <a:gs pos="100000">
                  <a:srgbClr val="32445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1" name="Google Shape;91;p17"/>
          <p:cNvSpPr txBox="1"/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1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8"/>
          <p:cNvGrpSpPr/>
          <p:nvPr/>
        </p:nvGrpSpPr>
        <p:grpSpPr>
          <a:xfrm>
            <a:off x="220889" y="4984670"/>
            <a:ext cx="897877" cy="934082"/>
            <a:chOff x="5129684" y="1232940"/>
            <a:chExt cx="897877" cy="934082"/>
          </a:xfrm>
        </p:grpSpPr>
        <p:sp>
          <p:nvSpPr>
            <p:cNvPr id="99" name="Google Shape;99;p1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32445A">
                    <a:alpha val="20000"/>
                  </a:srgbClr>
                </a:gs>
                <a:gs pos="20000">
                  <a:srgbClr val="32445A">
                    <a:alpha val="20000"/>
                  </a:srgbClr>
                </a:gs>
                <a:gs pos="100000">
                  <a:srgbClr val="CBC6B2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2" name="Google Shape;102;p18"/>
          <p:cNvSpPr txBox="1"/>
          <p:nvPr>
            <p:ph type="title"/>
          </p:nvPr>
        </p:nvSpPr>
        <p:spPr>
          <a:xfrm>
            <a:off x="550863" y="575409"/>
            <a:ext cx="450056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/>
          <p:nvPr>
            <p:ph idx="2" type="pic"/>
          </p:nvPr>
        </p:nvSpPr>
        <p:spPr>
          <a:xfrm>
            <a:off x="5267324" y="575409"/>
            <a:ext cx="6373813" cy="5733316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50863" y="1776195"/>
            <a:ext cx="4500562" cy="453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5" name="Google Shape;105;p1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 b="0" i="0" sz="4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5" name="Google Shape;125;p1"/>
          <p:cNvSpPr txBox="1"/>
          <p:nvPr>
            <p:ph type="ctrTitle"/>
          </p:nvPr>
        </p:nvSpPr>
        <p:spPr>
          <a:xfrm>
            <a:off x="85577" y="-269725"/>
            <a:ext cx="50190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 sz="4800"/>
              <a:t>Microwave Tracking Ground Station (MTGS)</a:t>
            </a:r>
            <a:endParaRPr sz="4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6" name="Google Shape;126;p1"/>
          <p:cNvSpPr txBox="1"/>
          <p:nvPr>
            <p:ph idx="1" type="subTitle"/>
          </p:nvPr>
        </p:nvSpPr>
        <p:spPr>
          <a:xfrm>
            <a:off x="217176" y="3016550"/>
            <a:ext cx="40308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Team Members: </a:t>
            </a:r>
            <a:br>
              <a:rPr lang="en-US" sz="2000"/>
            </a:br>
            <a:r>
              <a:rPr lang="en-US" sz="2000"/>
              <a:t>Clay Edwards</a:t>
            </a:r>
            <a:br>
              <a:rPr lang="en-US"/>
            </a:br>
            <a:r>
              <a:rPr lang="en-US" sz="2000">
                <a:solidFill>
                  <a:schemeClr val="lt1"/>
                </a:solidFill>
              </a:rPr>
              <a:t>Christian Ogburn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/>
              <a:t>Jared O’Shea</a:t>
            </a:r>
            <a:br>
              <a:rPr lang="en-US"/>
            </a:br>
            <a:r>
              <a:rPr lang="en-US" sz="2000">
                <a:solidFill>
                  <a:schemeClr val="lt1"/>
                </a:solidFill>
              </a:rPr>
              <a:t>Jusefs Saade</a:t>
            </a:r>
            <a:br>
              <a:rPr lang="en-US"/>
            </a:br>
            <a:r>
              <a:rPr lang="en-US" sz="2000">
                <a:solidFill>
                  <a:schemeClr val="lt1"/>
                </a:solidFill>
              </a:rPr>
              <a:t>Jordan West</a:t>
            </a:r>
            <a:br>
              <a:rPr lang="en-US" sz="2000">
                <a:solidFill>
                  <a:schemeClr val="lt1"/>
                </a:solidFill>
              </a:rPr>
            </a:br>
            <a:r>
              <a:rPr lang="en-US" sz="2000"/>
              <a:t>Ian Wolfe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Product Owner:</a:t>
            </a:r>
            <a:br>
              <a:rPr lang="en-US" sz="2000"/>
            </a:br>
            <a:r>
              <a:rPr lang="en-US" sz="2000"/>
              <a:t>Dr. Eduardo Rojas</a:t>
            </a:r>
            <a:endParaRPr sz="2000"/>
          </a:p>
        </p:txBody>
      </p:sp>
      <p:grpSp>
        <p:nvGrpSpPr>
          <p:cNvPr id="127" name="Google Shape;127;p1"/>
          <p:cNvGrpSpPr/>
          <p:nvPr/>
        </p:nvGrpSpPr>
        <p:grpSpPr>
          <a:xfrm>
            <a:off x="668772" y="9"/>
            <a:ext cx="828358" cy="828358"/>
            <a:chOff x="10462536" y="1408249"/>
            <a:chExt cx="828358" cy="828358"/>
          </a:xfrm>
        </p:grpSpPr>
        <p:sp>
          <p:nvSpPr>
            <p:cNvPr id="128" name="Google Shape;128;p1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32445A"/>
                </a:gs>
                <a:gs pos="30000">
                  <a:srgbClr val="32445A"/>
                </a:gs>
                <a:gs pos="40000">
                  <a:srgbClr val="3F5876"/>
                </a:gs>
                <a:gs pos="60000">
                  <a:srgbClr val="32445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3244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130" name="Google Shape;130;p1"/>
          <p:cNvPicPr preferRelativeResize="0"/>
          <p:nvPr/>
        </p:nvPicPr>
        <p:blipFill rotWithShape="1">
          <a:blip r:embed="rId3">
            <a:alphaModFix/>
          </a:blip>
          <a:srcRect b="0" l="11458" r="7082" t="0"/>
          <a:stretch/>
        </p:blipFill>
        <p:spPr>
          <a:xfrm>
            <a:off x="4743450" y="10"/>
            <a:ext cx="7448551" cy="6857990"/>
          </a:xfrm>
          <a:custGeom>
            <a:rect b="b" l="l" r="r" t="t"/>
            <a:pathLst>
              <a:path extrusionOk="0" h="6858000" w="7448551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1" name="Google Shape;131;p1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243141">
                  <a:alpha val="0"/>
                </a:srgbClr>
              </a:gs>
              <a:gs pos="28000">
                <a:srgbClr val="243141">
                  <a:alpha val="0"/>
                </a:srgbClr>
              </a:gs>
              <a:gs pos="90000">
                <a:srgbClr val="243141">
                  <a:alpha val="60000"/>
                </a:srgbClr>
              </a:gs>
              <a:gs pos="100000">
                <a:srgbClr val="243141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4121219" y="5433223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B94B5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72bcf7e2d_0_5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SDR Testing/Software</a:t>
            </a:r>
            <a:endParaRPr/>
          </a:p>
        </p:txBody>
      </p:sp>
      <p:sp>
        <p:nvSpPr>
          <p:cNvPr id="214" name="Google Shape;214;g2b72bcf7e2d_0_5"/>
          <p:cNvSpPr txBox="1"/>
          <p:nvPr>
            <p:ph idx="1" type="body"/>
          </p:nvPr>
        </p:nvSpPr>
        <p:spPr>
          <a:xfrm>
            <a:off x="550850" y="2033675"/>
            <a:ext cx="39417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Confirmed SDR and Software Functionality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Considering switching to MATLAB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Recording Functionality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More useful Demodulation Libraries</a:t>
            </a:r>
            <a:endParaRPr/>
          </a:p>
        </p:txBody>
      </p:sp>
      <p:pic>
        <p:nvPicPr>
          <p:cNvPr id="215" name="Google Shape;215;g2b72bcf7e2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825" y="1805075"/>
            <a:ext cx="6954849" cy="368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0bcf9ee86_0_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Tracking Software</a:t>
            </a:r>
            <a:endParaRPr/>
          </a:p>
        </p:txBody>
      </p:sp>
      <p:sp>
        <p:nvSpPr>
          <p:cNvPr id="221" name="Google Shape;221;g1f0bcf9ee86_0_1"/>
          <p:cNvSpPr txBox="1"/>
          <p:nvPr>
            <p:ph idx="1" type="body"/>
          </p:nvPr>
        </p:nvSpPr>
        <p:spPr>
          <a:xfrm>
            <a:off x="550869" y="1884600"/>
            <a:ext cx="52638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Python program outputs the altitude and azimuth angles for viewing the satellite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Plan to use HamSat software for positioning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Turning away from tracking problem until we </a:t>
            </a:r>
            <a:r>
              <a:rPr lang="en-US"/>
              <a:t>receive</a:t>
            </a:r>
            <a:r>
              <a:rPr lang="en-US"/>
              <a:t> hardware</a:t>
            </a:r>
            <a:endParaRPr/>
          </a:p>
        </p:txBody>
      </p:sp>
      <p:pic>
        <p:nvPicPr>
          <p:cNvPr id="222" name="Google Shape;222;g1f0bcf9ee8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625" y="2264800"/>
            <a:ext cx="5725851" cy="21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72bcf7e2d_0_2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Contingency</a:t>
            </a:r>
            <a:r>
              <a:rPr lang="en-US"/>
              <a:t> </a:t>
            </a:r>
            <a:endParaRPr/>
          </a:p>
        </p:txBody>
      </p:sp>
      <p:sp>
        <p:nvSpPr>
          <p:cNvPr id="228" name="Google Shape;228;g2b72bcf7e2d_0_20"/>
          <p:cNvSpPr txBox="1"/>
          <p:nvPr>
            <p:ph idx="1" type="body"/>
          </p:nvPr>
        </p:nvSpPr>
        <p:spPr>
          <a:xfrm>
            <a:off x="550875" y="1737900"/>
            <a:ext cx="8218800" cy="43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are currently testing the previous team’s ground station (pictured) while we wait for department approval for hardware purchase.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 the event we don’t receive our parts on time, we will focus on implementing tracking algorithms to align the positioner with a satellite, even if a signal is not established.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g2b72bcf7e2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5975" y="806439"/>
            <a:ext cx="2536476" cy="528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72bcf7e2d_0_1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Demodulation</a:t>
            </a:r>
            <a:endParaRPr/>
          </a:p>
        </p:txBody>
      </p:sp>
      <p:sp>
        <p:nvSpPr>
          <p:cNvPr id="235" name="Google Shape;235;g2b72bcf7e2d_0_10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a secondary objective for our project group at the time of this demo and has just begun </a:t>
            </a:r>
            <a:r>
              <a:rPr lang="en-US"/>
              <a:t>development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goal </a:t>
            </a:r>
            <a:r>
              <a:rPr lang="en-US"/>
              <a:t>being</a:t>
            </a:r>
            <a:r>
              <a:rPr lang="en-US"/>
              <a:t> to demodulate the signals using its schemes from the satellite and retrieve the </a:t>
            </a:r>
            <a:r>
              <a:rPr lang="en-US"/>
              <a:t>original</a:t>
            </a:r>
            <a:r>
              <a:rPr lang="en-US"/>
              <a:t> </a:t>
            </a:r>
            <a:r>
              <a:rPr lang="en-US"/>
              <a:t>information</a:t>
            </a:r>
            <a:r>
              <a:rPr lang="en-US"/>
              <a:t> in the signal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part is </a:t>
            </a:r>
            <a:r>
              <a:rPr lang="en-US"/>
              <a:t>mostly</a:t>
            </a:r>
            <a:r>
              <a:rPr lang="en-US"/>
              <a:t> software </a:t>
            </a:r>
            <a:r>
              <a:rPr lang="en-US"/>
              <a:t>oriented</a:t>
            </a:r>
            <a:r>
              <a:rPr lang="en-US"/>
              <a:t> to signal and may require hardware based on the </a:t>
            </a:r>
            <a:r>
              <a:rPr lang="en-US"/>
              <a:t>satellite</a:t>
            </a:r>
            <a:r>
              <a:rPr lang="en-US"/>
              <a:t> signal we’re tracking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0cdef901b_1_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241" name="Google Shape;241;g2a0cdef901b_1_1"/>
          <p:cNvSpPr txBox="1"/>
          <p:nvPr/>
        </p:nvSpPr>
        <p:spPr>
          <a:xfrm>
            <a:off x="4710550" y="428700"/>
            <a:ext cx="3182100" cy="5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0"/>
              <a:buFont typeface="Arial"/>
              <a:buNone/>
            </a:pPr>
            <a:r>
              <a:rPr b="0" i="0" lang="en-US" sz="40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b="0" i="0" sz="40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Summary of Project</a:t>
            </a:r>
            <a:endParaRPr/>
          </a:p>
        </p:txBody>
      </p:sp>
      <p:sp>
        <p:nvSpPr>
          <p:cNvPr id="138" name="Google Shape;138;p2"/>
          <p:cNvSpPr txBox="1"/>
          <p:nvPr/>
        </p:nvSpPr>
        <p:spPr>
          <a:xfrm>
            <a:off x="156050" y="1474375"/>
            <a:ext cx="69948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FFFF"/>
                </a:solidFill>
                <a:latin typeface="Avenir"/>
                <a:ea typeface="Avenir"/>
                <a:cs typeface="Avenir"/>
                <a:sym typeface="Avenir"/>
              </a:rPr>
              <a:t>Our mission is to track and receive signals from an S-Band frequency satellite.</a:t>
            </a:r>
            <a:endParaRPr b="1" i="0" sz="2600" u="none" cap="none" strike="noStrike">
              <a:solidFill>
                <a:srgbClr val="00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156050" y="2777100"/>
            <a:ext cx="6994800" cy="3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 system is composed of five subsystems: </a:t>
            </a:r>
            <a:b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 mount, positioner, tracking software, antenna, and software-defined radio (SDR)</a:t>
            </a:r>
            <a:endParaRPr b="0" i="0" sz="2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●"/>
            </a:pP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Our focus this semester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is</a:t>
            </a: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tracking, setting up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arriving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hardware for testing</a:t>
            </a:r>
            <a:r>
              <a:rPr b="0" i="0" lang="en-US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and testing existing hardware</a:t>
            </a:r>
            <a:endParaRPr b="0" i="0" sz="2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0" name="Google Shape;1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0848" y="1097600"/>
            <a:ext cx="4922477" cy="50452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fe8725472_2_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Project Background</a:t>
            </a:r>
            <a:endParaRPr/>
          </a:p>
        </p:txBody>
      </p:sp>
      <p:sp>
        <p:nvSpPr>
          <p:cNvPr id="146" name="Google Shape;146;g29fe8725472_2_0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62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This MTGS project has been recurring for multiple semesters</a:t>
            </a:r>
            <a:endParaRPr sz="2000"/>
          </a:p>
          <a:p>
            <a:pPr indent="-35566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Previous team was able to track, but not receive signals from satellites</a:t>
            </a:r>
            <a:endParaRPr sz="2000"/>
          </a:p>
          <a:p>
            <a:pPr indent="-3556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Very bulky design</a:t>
            </a:r>
            <a:endParaRPr sz="2000"/>
          </a:p>
          <a:p>
            <a:pPr indent="-3556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Biggest issue was they could not get enough gain at the antenna to separate signal from noise</a:t>
            </a:r>
            <a:endParaRPr sz="2000"/>
          </a:p>
          <a:p>
            <a:pPr indent="-355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This semester, our team still aims to miniaturize design with the purchase of a new positioner (awaiting </a:t>
            </a:r>
            <a:r>
              <a:rPr lang="en-US" sz="2000"/>
              <a:t>department</a:t>
            </a:r>
            <a:r>
              <a:rPr lang="en-US" sz="2000"/>
              <a:t> approval) and mount for easy portability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0cf16fc0f_1_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Sprint Overview</a:t>
            </a:r>
            <a:endParaRPr/>
          </a:p>
        </p:txBody>
      </p:sp>
      <p:sp>
        <p:nvSpPr>
          <p:cNvPr id="152" name="Google Shape;152;g1f0cf16fc0f_1_0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Contingency plan to adjust for scope</a:t>
            </a:r>
            <a:endParaRPr sz="2000"/>
          </a:p>
          <a:p>
            <a:pPr indent="-355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Defined Team Roles</a:t>
            </a:r>
            <a:endParaRPr sz="2000"/>
          </a:p>
          <a:p>
            <a:pPr indent="-355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Antenna Selection</a:t>
            </a:r>
            <a:endParaRPr sz="2000"/>
          </a:p>
          <a:p>
            <a:pPr indent="-355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RF Block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Polarization Converter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Bandpass Filter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Low-Noise Amplifier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SDR Testing</a:t>
            </a:r>
            <a:endParaRPr sz="2000"/>
          </a:p>
          <a:p>
            <a:pPr indent="-3556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Secured two weekly meetings with WiDE Lab member on previous MTGS team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72bcf7e2d_0_15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Trello/Backlog</a:t>
            </a:r>
            <a:endParaRPr/>
          </a:p>
        </p:txBody>
      </p:sp>
      <p:pic>
        <p:nvPicPr>
          <p:cNvPr id="158" name="Google Shape;158;g2b72bcf7e2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425" y="1744175"/>
            <a:ext cx="7777134" cy="46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US"/>
              <a:t>Hardware:	</a:t>
            </a:r>
            <a:endParaRPr/>
          </a:p>
        </p:txBody>
      </p:sp>
      <p:sp>
        <p:nvSpPr>
          <p:cNvPr id="164" name="Google Shape;164;p5"/>
          <p:cNvSpPr txBox="1"/>
          <p:nvPr>
            <p:ph idx="1" type="body"/>
          </p:nvPr>
        </p:nvSpPr>
        <p:spPr>
          <a:xfrm>
            <a:off x="584971" y="1662550"/>
            <a:ext cx="73515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-US" sz="2000"/>
              <a:t>Positioner - SPX-01/HR</a:t>
            </a:r>
            <a:endParaRPr sz="2000"/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Antenna - MI-WAVE (Millimeter Wave Product Inc)</a:t>
            </a:r>
            <a:endParaRPr sz="2000"/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SDR Module - ADALM PLUTO</a:t>
            </a:r>
            <a:endParaRPr sz="2000"/>
          </a:p>
          <a:p>
            <a:pPr indent="-355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Mount - Tripod Pole Frame</a:t>
            </a:r>
            <a:endParaRPr sz="2000"/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7600" y="1326850"/>
            <a:ext cx="3394850" cy="21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0650" y="3879350"/>
            <a:ext cx="3892730" cy="21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0401" y="3516502"/>
            <a:ext cx="1451175" cy="25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59262ae92_0_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SPX-01/HR Positioner</a:t>
            </a:r>
            <a:endParaRPr/>
          </a:p>
        </p:txBody>
      </p:sp>
      <p:sp>
        <p:nvSpPr>
          <p:cNvPr id="173" name="Google Shape;173;g2959262ae92_0_0"/>
          <p:cNvSpPr txBox="1"/>
          <p:nvPr>
            <p:ph idx="1" type="body"/>
          </p:nvPr>
        </p:nvSpPr>
        <p:spPr>
          <a:xfrm>
            <a:off x="551450" y="2113200"/>
            <a:ext cx="11090400" cy="4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(360</a:t>
            </a:r>
            <a:r>
              <a:rPr baseline="30000" lang="en-US" sz="2000"/>
              <a:t>o</a:t>
            </a:r>
            <a:r>
              <a:rPr lang="en-US" sz="2000"/>
              <a:t>) Azimuth &amp; (180</a:t>
            </a:r>
            <a:r>
              <a:rPr baseline="30000" lang="en-US" sz="2000"/>
              <a:t>o</a:t>
            </a:r>
            <a:r>
              <a:rPr lang="en-US" sz="2000"/>
              <a:t>) Elevation Rotors</a:t>
            </a:r>
            <a:endParaRPr sz="20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0.1875</a:t>
            </a:r>
            <a:r>
              <a:rPr baseline="30000" lang="en-US" sz="2000"/>
              <a:t>o</a:t>
            </a:r>
            <a:r>
              <a:rPr lang="en-US" sz="2000"/>
              <a:t> Angle of Resolution</a:t>
            </a:r>
            <a:endParaRPr sz="20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5.3</a:t>
            </a:r>
            <a:r>
              <a:rPr baseline="30000" lang="en-US" sz="2000"/>
              <a:t>o</a:t>
            </a:r>
            <a:r>
              <a:rPr lang="en-US" sz="2000"/>
              <a:t>/s Rotation Speed</a:t>
            </a:r>
            <a:endParaRPr sz="20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12.8kg (~28 lbs)</a:t>
            </a:r>
            <a:endParaRPr sz="20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Max. Vertical Load: 30kg (~66 lbs)</a:t>
            </a:r>
            <a:endParaRPr sz="20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Includes:</a:t>
            </a:r>
            <a:endParaRPr sz="2000"/>
          </a:p>
          <a:p>
            <a:pPr indent="-355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12V, 10/22A Power Supply</a:t>
            </a:r>
            <a:endParaRPr sz="2000"/>
          </a:p>
          <a:p>
            <a:pPr indent="-355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Controller – Built in USB tracking interface</a:t>
            </a:r>
            <a:endParaRPr sz="2000"/>
          </a:p>
          <a:p>
            <a:pPr indent="-355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Manual or Programmed Autonomous</a:t>
            </a:r>
            <a:endParaRPr sz="2000"/>
          </a:p>
          <a:p>
            <a:pPr indent="-355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TCP/IP Module for input application directly from internet</a:t>
            </a:r>
            <a:endParaRPr sz="2000"/>
          </a:p>
          <a:p>
            <a:pPr indent="-355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Pole-mast mounting bracket</a:t>
            </a:r>
            <a:endParaRPr sz="2000"/>
          </a:p>
        </p:txBody>
      </p:sp>
      <p:pic>
        <p:nvPicPr>
          <p:cNvPr id="174" name="Google Shape;174;g2959262ae9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1843" y="219761"/>
            <a:ext cx="2243058" cy="39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959262ae9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9730" y="219750"/>
            <a:ext cx="2956370" cy="39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72bcf7e2d_0_0"/>
          <p:cNvSpPr/>
          <p:nvPr/>
        </p:nvSpPr>
        <p:spPr>
          <a:xfrm>
            <a:off x="4620400" y="2767100"/>
            <a:ext cx="3957300" cy="17724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1" name="Google Shape;181;g2b72bcf7e2d_0_0"/>
          <p:cNvSpPr txBox="1"/>
          <p:nvPr>
            <p:ph type="title"/>
          </p:nvPr>
        </p:nvSpPr>
        <p:spPr>
          <a:xfrm>
            <a:off x="550850" y="549275"/>
            <a:ext cx="11091600" cy="8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Antenna RF Block Design</a:t>
            </a:r>
            <a:endParaRPr/>
          </a:p>
        </p:txBody>
      </p:sp>
      <p:sp>
        <p:nvSpPr>
          <p:cNvPr id="182" name="Google Shape;182;g2b72bcf7e2d_0_0"/>
          <p:cNvSpPr txBox="1"/>
          <p:nvPr>
            <p:ph idx="1" type="body"/>
          </p:nvPr>
        </p:nvSpPr>
        <p:spPr>
          <a:xfrm>
            <a:off x="518500" y="1417600"/>
            <a:ext cx="11090400" cy="9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Objective: optimize signal reception by our antenna, to ensure high-quality communication.</a:t>
            </a:r>
            <a:endParaRPr sz="244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Components: Low Noise Amplifier (LNA), Bandpass Filter, Circular Polarization.</a:t>
            </a:r>
            <a:endParaRPr sz="2440"/>
          </a:p>
        </p:txBody>
      </p:sp>
      <p:sp>
        <p:nvSpPr>
          <p:cNvPr id="183" name="Google Shape;183;g2b72bcf7e2d_0_0"/>
          <p:cNvSpPr/>
          <p:nvPr/>
        </p:nvSpPr>
        <p:spPr>
          <a:xfrm rot="-9357747">
            <a:off x="4114434" y="3062467"/>
            <a:ext cx="325530" cy="1000096"/>
          </a:xfrm>
          <a:prstGeom prst="moon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g2b72bcf7e2d_0_0"/>
          <p:cNvSpPr txBox="1"/>
          <p:nvPr/>
        </p:nvSpPr>
        <p:spPr>
          <a:xfrm>
            <a:off x="3695750" y="3922278"/>
            <a:ext cx="11628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FF00"/>
                </a:solidFill>
                <a:latin typeface="Avenir"/>
                <a:ea typeface="Avenir"/>
                <a:cs typeface="Avenir"/>
                <a:sym typeface="Avenir"/>
              </a:rPr>
              <a:t>S-Band Antenna</a:t>
            </a:r>
            <a:endParaRPr sz="1500">
              <a:solidFill>
                <a:srgbClr val="00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5" name="Google Shape;185;g2b72bcf7e2d_0_0"/>
          <p:cNvSpPr/>
          <p:nvPr/>
        </p:nvSpPr>
        <p:spPr>
          <a:xfrm>
            <a:off x="5115189" y="3599823"/>
            <a:ext cx="477000" cy="489600"/>
          </a:xfrm>
          <a:prstGeom prst="bevel">
            <a:avLst>
              <a:gd fmla="val 125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6" name="Google Shape;186;g2b72bcf7e2d_0_0"/>
          <p:cNvSpPr txBox="1"/>
          <p:nvPr/>
        </p:nvSpPr>
        <p:spPr>
          <a:xfrm>
            <a:off x="4615247" y="2767091"/>
            <a:ext cx="1476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00"/>
                </a:solidFill>
                <a:latin typeface="Avenir"/>
                <a:ea typeface="Avenir"/>
                <a:cs typeface="Avenir"/>
                <a:sym typeface="Avenir"/>
              </a:rPr>
              <a:t>Circular Polarizer (90 deg shift)</a:t>
            </a:r>
            <a:endParaRPr sz="1500">
              <a:solidFill>
                <a:srgbClr val="FFFF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g2b72bcf7e2d_0_0"/>
          <p:cNvSpPr/>
          <p:nvPr/>
        </p:nvSpPr>
        <p:spPr>
          <a:xfrm>
            <a:off x="6382836" y="3564075"/>
            <a:ext cx="558600" cy="5610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g2b72bcf7e2d_0_0"/>
          <p:cNvSpPr txBox="1"/>
          <p:nvPr/>
        </p:nvSpPr>
        <p:spPr>
          <a:xfrm>
            <a:off x="6136097" y="2834212"/>
            <a:ext cx="1051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Bandpass Filter</a:t>
            </a:r>
            <a:endParaRPr sz="15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9" name="Google Shape;189;g2b72bcf7e2d_0_0"/>
          <p:cNvSpPr/>
          <p:nvPr/>
        </p:nvSpPr>
        <p:spPr>
          <a:xfrm rot="5400000">
            <a:off x="7818521" y="3449219"/>
            <a:ext cx="489640" cy="790818"/>
          </a:xfrm>
          <a:prstGeom prst="flowChartManualOperation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0" name="Google Shape;190;g2b72bcf7e2d_0_0"/>
          <p:cNvSpPr txBox="1"/>
          <p:nvPr/>
        </p:nvSpPr>
        <p:spPr>
          <a:xfrm>
            <a:off x="7719999" y="3106703"/>
            <a:ext cx="686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FF"/>
                </a:solidFill>
                <a:latin typeface="Avenir"/>
                <a:ea typeface="Avenir"/>
                <a:cs typeface="Avenir"/>
                <a:sym typeface="Avenir"/>
              </a:rPr>
              <a:t>LNA</a:t>
            </a:r>
            <a:endParaRPr sz="1500">
              <a:solidFill>
                <a:srgbClr val="FF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1" name="Google Shape;191;g2b72bcf7e2d_0_0"/>
          <p:cNvSpPr/>
          <p:nvPr/>
        </p:nvSpPr>
        <p:spPr>
          <a:xfrm rot="4564279">
            <a:off x="2637330" y="2506382"/>
            <a:ext cx="1162791" cy="1092286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2" name="Google Shape;192;g2b72bcf7e2d_0_0"/>
          <p:cNvSpPr/>
          <p:nvPr/>
        </p:nvSpPr>
        <p:spPr>
          <a:xfrm rot="4564031">
            <a:off x="2654669" y="2481168"/>
            <a:ext cx="1370523" cy="1290413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g2b72bcf7e2d_0_0"/>
          <p:cNvSpPr/>
          <p:nvPr/>
        </p:nvSpPr>
        <p:spPr>
          <a:xfrm rot="4564385">
            <a:off x="2597139" y="2358166"/>
            <a:ext cx="1677719" cy="1536418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g2b72bcf7e2d_0_0"/>
          <p:cNvSpPr txBox="1"/>
          <p:nvPr/>
        </p:nvSpPr>
        <p:spPr>
          <a:xfrm>
            <a:off x="2441875" y="2964500"/>
            <a:ext cx="10518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FFFF"/>
                </a:solidFill>
                <a:latin typeface="Avenir"/>
                <a:ea typeface="Avenir"/>
                <a:cs typeface="Avenir"/>
                <a:sym typeface="Avenir"/>
              </a:rPr>
              <a:t>Incoming Signal</a:t>
            </a:r>
            <a:endParaRPr sz="1500">
              <a:solidFill>
                <a:srgbClr val="00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5" name="Google Shape;195;g2b72bcf7e2d_0_0"/>
          <p:cNvSpPr/>
          <p:nvPr/>
        </p:nvSpPr>
        <p:spPr>
          <a:xfrm>
            <a:off x="4324425" y="3802925"/>
            <a:ext cx="7908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g2b72bcf7e2d_0_0"/>
          <p:cNvSpPr/>
          <p:nvPr/>
        </p:nvSpPr>
        <p:spPr>
          <a:xfrm>
            <a:off x="5568500" y="3802925"/>
            <a:ext cx="7908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7" name="Google Shape;197;g2b72bcf7e2d_0_0"/>
          <p:cNvSpPr/>
          <p:nvPr/>
        </p:nvSpPr>
        <p:spPr>
          <a:xfrm>
            <a:off x="6964950" y="3802925"/>
            <a:ext cx="6864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g2b72bcf7e2d_0_0"/>
          <p:cNvSpPr txBox="1"/>
          <p:nvPr/>
        </p:nvSpPr>
        <p:spPr>
          <a:xfrm>
            <a:off x="5525900" y="4482525"/>
            <a:ext cx="2272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55CC"/>
                </a:solidFill>
                <a:latin typeface="Avenir"/>
                <a:ea typeface="Avenir"/>
                <a:cs typeface="Avenir"/>
                <a:sym typeface="Avenir"/>
              </a:rPr>
              <a:t>RF Block</a:t>
            </a:r>
            <a:endParaRPr sz="1500">
              <a:solidFill>
                <a:srgbClr val="1155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9" name="Google Shape;199;g2b72bcf7e2d_0_0"/>
          <p:cNvSpPr/>
          <p:nvPr/>
        </p:nvSpPr>
        <p:spPr>
          <a:xfrm>
            <a:off x="8458750" y="3802875"/>
            <a:ext cx="6864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0" name="Google Shape;200;g2b72bcf7e2d_0_0"/>
          <p:cNvSpPr/>
          <p:nvPr/>
        </p:nvSpPr>
        <p:spPr>
          <a:xfrm>
            <a:off x="9185250" y="3564125"/>
            <a:ext cx="558600" cy="561000"/>
          </a:xfrm>
          <a:prstGeom prst="plus">
            <a:avLst>
              <a:gd fmla="val 25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g2b72bcf7e2d_0_0"/>
          <p:cNvSpPr txBox="1"/>
          <p:nvPr/>
        </p:nvSpPr>
        <p:spPr>
          <a:xfrm>
            <a:off x="9192825" y="3113250"/>
            <a:ext cx="5586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9900FF"/>
                </a:solidFill>
                <a:latin typeface="Avenir"/>
                <a:ea typeface="Avenir"/>
                <a:cs typeface="Avenir"/>
                <a:sym typeface="Avenir"/>
              </a:rPr>
              <a:t>SDR</a:t>
            </a:r>
            <a:endParaRPr sz="1500">
              <a:solidFill>
                <a:srgbClr val="99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2" name="Google Shape;202;g2b72bcf7e2d_0_0"/>
          <p:cNvSpPr txBox="1"/>
          <p:nvPr/>
        </p:nvSpPr>
        <p:spPr>
          <a:xfrm>
            <a:off x="1164950" y="4539500"/>
            <a:ext cx="104775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 Do: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	Analyze current antenna.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	Get list of satellites with transponders matching our frequency range.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Perform RF Block design (polarizer, stepped impedance filter) using Ansys, ADS.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Make Link Budget.</a:t>
            </a:r>
            <a:endParaRPr sz="2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0bcf9ee86_1_2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Link Budget Analysis</a:t>
            </a:r>
            <a:endParaRPr/>
          </a:p>
        </p:txBody>
      </p:sp>
      <p:sp>
        <p:nvSpPr>
          <p:cNvPr id="208" name="Google Shape;208;g1f0bcf9ee86_1_21"/>
          <p:cNvSpPr txBox="1"/>
          <p:nvPr>
            <p:ph idx="1" type="body"/>
          </p:nvPr>
        </p:nvSpPr>
        <p:spPr>
          <a:xfrm>
            <a:off x="518500" y="1417600"/>
            <a:ext cx="11090400" cy="9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Objective: ensuring reliable communication between satellite and ground station; calculating necessary signal strength and quality.</a:t>
            </a:r>
            <a:endParaRPr sz="244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Key variables: TX &amp;&amp; RX powers, gains, losses, and noise figures.</a:t>
            </a:r>
            <a:endParaRPr sz="244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40"/>
              <a:t>P</a:t>
            </a:r>
            <a:r>
              <a:rPr baseline="-25000" lang="en-US" sz="2440"/>
              <a:t>rx</a:t>
            </a:r>
            <a:r>
              <a:rPr lang="en-US" sz="2440"/>
              <a:t> = P</a:t>
            </a:r>
            <a:r>
              <a:rPr baseline="-25000" lang="en-US" sz="2440"/>
              <a:t>tx</a:t>
            </a:r>
            <a:r>
              <a:rPr lang="en-US" sz="2440"/>
              <a:t> + G</a:t>
            </a:r>
            <a:r>
              <a:rPr baseline="-25000" lang="en-US" sz="2440"/>
              <a:t>tx</a:t>
            </a:r>
            <a:r>
              <a:rPr lang="en-US" sz="2440"/>
              <a:t> + G</a:t>
            </a:r>
            <a:r>
              <a:rPr baseline="-25000" lang="en-US" sz="2440"/>
              <a:t>rx</a:t>
            </a:r>
            <a:r>
              <a:rPr lang="en-US" sz="2440"/>
              <a:t> - L</a:t>
            </a:r>
            <a:r>
              <a:rPr baseline="-25000" lang="en-US" sz="2440"/>
              <a:t>tx </a:t>
            </a:r>
            <a:r>
              <a:rPr lang="en-US" sz="2440"/>
              <a:t>- L</a:t>
            </a:r>
            <a:r>
              <a:rPr baseline="-25000" lang="en-US" sz="2440"/>
              <a:t>rx</a:t>
            </a:r>
            <a:r>
              <a:rPr lang="en-US" sz="2440"/>
              <a:t> - L</a:t>
            </a:r>
            <a:r>
              <a:rPr baseline="-25000" lang="en-US" sz="2440"/>
              <a:t>fs</a:t>
            </a:r>
            <a:endParaRPr baseline="-25000" sz="2440"/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40"/>
              <a:t>L</a:t>
            </a:r>
            <a:r>
              <a:rPr baseline="-25000" lang="en-US" sz="2440"/>
              <a:t>fs </a:t>
            </a:r>
            <a:r>
              <a:rPr lang="en-US" sz="2440"/>
              <a:t>= free space path loss = 20 log</a:t>
            </a:r>
            <a:r>
              <a:rPr baseline="-25000" lang="en-US" sz="2440"/>
              <a:t>10</a:t>
            </a:r>
            <a:r>
              <a:rPr lang="en-US" sz="2440"/>
              <a:t>( 4π (d ⁄ 𝛌))</a:t>
            </a:r>
            <a:endParaRPr sz="244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40"/>
              <a:t>LM = (P</a:t>
            </a:r>
            <a:r>
              <a:rPr baseline="-25000" lang="en-US" sz="2440"/>
              <a:t>rx</a:t>
            </a:r>
            <a:r>
              <a:rPr lang="en-US" sz="2440"/>
              <a:t> - RS) &gt; 0</a:t>
            </a:r>
            <a:endParaRPr sz="244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40"/>
              <a:t>	RS = receiver sensitivity</a:t>
            </a:r>
            <a:endParaRPr sz="244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40"/>
              <a:t>To Do:</a:t>
            </a:r>
            <a:endParaRPr sz="204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40"/>
              <a:t>RF Block &amp;&amp; Antenna: Power, gain and loss using MATLAB.</a:t>
            </a:r>
            <a:endParaRPr sz="204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40"/>
              <a:t>Ensure reliable communication.</a:t>
            </a:r>
            <a:endParaRPr sz="204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4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4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4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DFloat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2023-10-05T18:20:07Z</dcterms:created>
  <dc:creator>Saade, Jusefs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0x010100A3FB844F2787444EAA2D11907B828E11</vt:lpwstr>
  </property>
</Properties>
</file>